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sldIdLst>
    <p:sldId id="298" r:id="rId2"/>
    <p:sldId id="299" r:id="rId3"/>
    <p:sldId id="300" r:id="rId4"/>
    <p:sldId id="301" r:id="rId5"/>
    <p:sldId id="303" r:id="rId6"/>
    <p:sldId id="302" r:id="rId7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610" autoAdjust="0"/>
  </p:normalViewPr>
  <p:slideViewPr>
    <p:cSldViewPr snapToGrid="0">
      <p:cViewPr varScale="1">
        <p:scale>
          <a:sx n="38" d="100"/>
          <a:sy n="38" d="100"/>
        </p:scale>
        <p:origin x="4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600" y="368396"/>
            <a:ext cx="22987000" cy="1400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6000" b="1" dirty="0"/>
              <a:t>Capítulo </a:t>
            </a:r>
            <a:r>
              <a:rPr lang="es-ES" sz="6000" b="1" dirty="0" smtClean="0"/>
              <a:t>15 Baterías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15.1 INTRODUCCIÓN</a:t>
            </a:r>
          </a:p>
          <a:p>
            <a:pPr algn="just"/>
            <a:r>
              <a:rPr lang="es-ES" sz="2800" b="1" dirty="0" smtClean="0"/>
              <a:t>15.1.1 Fuentes </a:t>
            </a:r>
            <a:r>
              <a:rPr lang="es-ES" sz="2800" b="1" dirty="0"/>
              <a:t>de </a:t>
            </a:r>
            <a:r>
              <a:rPr lang="es-ES" sz="2800" b="1" dirty="0" smtClean="0"/>
              <a:t>energía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A menudo </a:t>
            </a:r>
            <a:r>
              <a:rPr lang="es-ES" sz="2800" dirty="0" smtClean="0"/>
              <a:t>se prefiere </a:t>
            </a:r>
            <a:r>
              <a:rPr lang="es-ES" sz="2800" dirty="0"/>
              <a:t>la alimentación </a:t>
            </a:r>
            <a:r>
              <a:rPr lang="es-ES" sz="2800" dirty="0" smtClean="0"/>
              <a:t>de CA </a:t>
            </a:r>
            <a:r>
              <a:rPr lang="es-ES" sz="2800" dirty="0"/>
              <a:t>porque </a:t>
            </a:r>
            <a:r>
              <a:rPr lang="es-ES" sz="2800" dirty="0" smtClean="0"/>
              <a:t>es fácil de </a:t>
            </a:r>
            <a:r>
              <a:rPr lang="es-ES" sz="2800" dirty="0"/>
              <a:t>generar, transmitir y usar. Sin embargo, en algunas </a:t>
            </a:r>
            <a:r>
              <a:rPr lang="es-ES" sz="2800" dirty="0" smtClean="0"/>
              <a:t>situaciones</a:t>
            </a:r>
            <a:r>
              <a:rPr lang="es-ES" sz="2800" dirty="0"/>
              <a:t>, se prefiere la energía de CC porque puede </a:t>
            </a:r>
            <a:r>
              <a:rPr lang="es-ES" sz="2800" dirty="0" smtClean="0"/>
              <a:t>almacenarse </a:t>
            </a:r>
            <a:r>
              <a:rPr lang="es-ES" sz="2800" dirty="0"/>
              <a:t>en </a:t>
            </a:r>
            <a:r>
              <a:rPr lang="es-ES" sz="2800" dirty="0" smtClean="0"/>
              <a:t>baterías y usarse si falla el </a:t>
            </a:r>
            <a:r>
              <a:rPr lang="es-ES" sz="2800" dirty="0"/>
              <a:t>equipo </a:t>
            </a:r>
            <a:r>
              <a:rPr lang="es-ES" sz="2800" dirty="0" smtClean="0"/>
              <a:t>generador.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 smtClean="0"/>
              <a:t>15.1.2 Circuitos de alimentación de CC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circuito de alimentación de CC consta de un cargador de </a:t>
            </a:r>
            <a:r>
              <a:rPr lang="es-ES" sz="2800" dirty="0" smtClean="0"/>
              <a:t>batería </a:t>
            </a:r>
            <a:r>
              <a:rPr lang="es-ES" sz="2800" dirty="0"/>
              <a:t>con suministro de CA, una batería </a:t>
            </a:r>
            <a:r>
              <a:rPr lang="es-ES" sz="2800" dirty="0" smtClean="0"/>
              <a:t>y cargas. El cargador </a:t>
            </a:r>
            <a:r>
              <a:rPr lang="es-ES" sz="2800" dirty="0"/>
              <a:t>de batería convierte CA en CC. La CC resultante se </a:t>
            </a:r>
            <a:r>
              <a:rPr lang="es-ES" sz="2800" dirty="0" smtClean="0"/>
              <a:t>utiliza para suministrar la carga y para suministrar una carga </a:t>
            </a:r>
            <a:r>
              <a:rPr lang="es-ES" sz="2800" dirty="0"/>
              <a:t>a la batería (</a:t>
            </a:r>
            <a:r>
              <a:rPr lang="es-ES" sz="2800" dirty="0" smtClean="0"/>
              <a:t>carga flotante). La batería almacena energía </a:t>
            </a:r>
            <a:r>
              <a:rPr lang="es-ES" sz="2800" dirty="0"/>
              <a:t>de CC y </a:t>
            </a:r>
            <a:r>
              <a:rPr lang="es-ES" sz="2800" dirty="0" smtClean="0"/>
              <a:t>se utiliza para suministrar energía a la carga </a:t>
            </a:r>
            <a:r>
              <a:rPr lang="es-ES" sz="2800" dirty="0"/>
              <a:t>si falla el suministro de CA </a:t>
            </a:r>
            <a:r>
              <a:rPr lang="es-ES" sz="2800" dirty="0" smtClean="0"/>
              <a:t>y el cargador; si la demanda es alta, la batería también puede complementar </a:t>
            </a:r>
            <a:endParaRPr lang="es-ES" sz="2800" dirty="0"/>
          </a:p>
          <a:p>
            <a:pPr algn="just"/>
            <a:r>
              <a:rPr lang="es-ES" sz="2800" dirty="0"/>
              <a:t>la energía suministrada por el cargador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 smtClean="0"/>
              <a:t>15.1.3 Celdas </a:t>
            </a:r>
            <a:r>
              <a:rPr lang="es-ES" sz="2800" b="1" dirty="0"/>
              <a:t>y </a:t>
            </a:r>
            <a:r>
              <a:rPr lang="es-ES" sz="2800" b="1" dirty="0" smtClean="0"/>
              <a:t>baterías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Las celdas son dispositivos que almacenan y suministran </a:t>
            </a:r>
            <a:r>
              <a:rPr lang="es-ES" sz="2800" dirty="0" smtClean="0"/>
              <a:t>energía </a:t>
            </a:r>
            <a:r>
              <a:rPr lang="es-ES" sz="2800" dirty="0"/>
              <a:t>CC. Una batería está formada por una o más celdas </a:t>
            </a:r>
            <a:r>
              <a:rPr lang="es-ES" sz="2800" dirty="0" smtClean="0"/>
              <a:t>conectadas </a:t>
            </a:r>
            <a:r>
              <a:rPr lang="es-ES" sz="2800" dirty="0"/>
              <a:t>en serie. Cada celda de una batería de </a:t>
            </a:r>
            <a:r>
              <a:rPr lang="es-ES" sz="2800" dirty="0" smtClean="0"/>
              <a:t>almacenamiento industrial proporciona una tensión específica</a:t>
            </a:r>
            <a:r>
              <a:rPr lang="es-ES" sz="2800" dirty="0"/>
              <a:t>; la tensión de la batería depende del número de </a:t>
            </a:r>
            <a:r>
              <a:rPr lang="es-ES" sz="2800" dirty="0" smtClean="0"/>
              <a:t>celdas</a:t>
            </a:r>
            <a:r>
              <a:rPr lang="es-ES" sz="2800" dirty="0"/>
              <a:t>. Las celdas están llenas de un electrolito (una </a:t>
            </a:r>
            <a:r>
              <a:rPr lang="es-ES" sz="2800" dirty="0" smtClean="0"/>
              <a:t>solución </a:t>
            </a:r>
            <a:r>
              <a:rPr lang="es-ES" sz="2800" dirty="0"/>
              <a:t>de ácido y agua) que activa una reacción química y </a:t>
            </a:r>
            <a:r>
              <a:rPr lang="es-ES" sz="2800" dirty="0" smtClean="0"/>
              <a:t>proporciona </a:t>
            </a:r>
            <a:r>
              <a:rPr lang="es-ES" sz="2800" dirty="0"/>
              <a:t>un camino para el flujo de corriente. Las placas </a:t>
            </a:r>
            <a:r>
              <a:rPr lang="es-ES" sz="2800" dirty="0" smtClean="0"/>
              <a:t>se </a:t>
            </a:r>
            <a:r>
              <a:rPr lang="es-ES" sz="2800" dirty="0"/>
              <a:t>conectan a los bornes correspondientes (positivo o </a:t>
            </a:r>
            <a:r>
              <a:rPr lang="es-ES" sz="2800" dirty="0" smtClean="0"/>
              <a:t>negativo</a:t>
            </a:r>
            <a:r>
              <a:rPr lang="es-ES" sz="2800" dirty="0"/>
              <a:t>, según el material de la placa). Se pueden conectar </a:t>
            </a:r>
            <a:r>
              <a:rPr lang="es-ES" sz="2800" dirty="0" smtClean="0"/>
              <a:t>muchas </a:t>
            </a:r>
            <a:r>
              <a:rPr lang="es-ES" sz="2800" dirty="0"/>
              <a:t>placas para aumentar la capacidad de </a:t>
            </a:r>
            <a:r>
              <a:rPr lang="es-ES" sz="2800" dirty="0" smtClean="0"/>
              <a:t>almacenamiento </a:t>
            </a:r>
            <a:r>
              <a:rPr lang="es-ES" sz="2800" dirty="0"/>
              <a:t>de la celda. Un frasco exterior contiene las </a:t>
            </a:r>
            <a:r>
              <a:rPr lang="es-ES" sz="2800" dirty="0" smtClean="0"/>
              <a:t>placas </a:t>
            </a:r>
            <a:r>
              <a:rPr lang="es-ES" sz="2800" dirty="0"/>
              <a:t>y el electrolito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15.1.4 Operación </a:t>
            </a:r>
            <a:r>
              <a:rPr lang="es-ES" sz="2800" b="1" dirty="0"/>
              <a:t>de la </a:t>
            </a:r>
            <a:r>
              <a:rPr lang="es-ES" sz="2800" b="1" dirty="0" smtClean="0"/>
              <a:t>celda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Conectar un cargador de batería </a:t>
            </a:r>
            <a:r>
              <a:rPr lang="es-ES" sz="2800" dirty="0"/>
              <a:t>a </a:t>
            </a:r>
            <a:r>
              <a:rPr lang="es-ES" sz="2800" dirty="0" smtClean="0"/>
              <a:t>los terminales de una batería </a:t>
            </a:r>
            <a:r>
              <a:rPr lang="es-ES" sz="2800" dirty="0"/>
              <a:t>inicia una reacción química, lo </a:t>
            </a:r>
            <a:r>
              <a:rPr lang="es-ES" sz="2800" dirty="0" smtClean="0"/>
              <a:t>que hace </a:t>
            </a:r>
            <a:r>
              <a:rPr lang="es-ES" sz="2800" dirty="0"/>
              <a:t>que </a:t>
            </a:r>
            <a:r>
              <a:rPr lang="es-ES" sz="2800" dirty="0" smtClean="0"/>
              <a:t>los electrones </a:t>
            </a:r>
            <a:r>
              <a:rPr lang="es-ES" sz="2800" dirty="0"/>
              <a:t>salgan de una placa y </a:t>
            </a:r>
            <a:r>
              <a:rPr lang="es-ES" sz="2800" dirty="0" smtClean="0"/>
              <a:t>se acumulen en la </a:t>
            </a:r>
            <a:r>
              <a:rPr lang="es-ES" sz="2800" dirty="0"/>
              <a:t>otra. </a:t>
            </a:r>
          </a:p>
          <a:p>
            <a:pPr algn="just"/>
            <a:r>
              <a:rPr lang="es-ES" sz="2800" dirty="0"/>
              <a:t>Una placa se carga positivamente y la otra carga </a:t>
            </a:r>
            <a:r>
              <a:rPr lang="es-ES" sz="2800" dirty="0" smtClean="0"/>
              <a:t>negativamente</a:t>
            </a:r>
            <a:r>
              <a:rPr lang="es-ES" sz="2800" dirty="0"/>
              <a:t>. Si una carga está conectada a través de los </a:t>
            </a:r>
            <a:r>
              <a:rPr lang="es-ES" sz="2800" dirty="0" smtClean="0"/>
              <a:t>terminales</a:t>
            </a:r>
            <a:r>
              <a:rPr lang="es-ES" sz="2800" dirty="0"/>
              <a:t>, la corriente fluye y la carga almacenada es </a:t>
            </a:r>
            <a:r>
              <a:rPr lang="es-ES" sz="2800" dirty="0" smtClean="0"/>
              <a:t>disipada</a:t>
            </a:r>
            <a:r>
              <a:rPr lang="es-ES" sz="2800" dirty="0"/>
              <a:t>. La carga se disipa lentamente de las celdas </a:t>
            </a:r>
            <a:r>
              <a:rPr lang="es-ES" sz="2800" dirty="0" smtClean="0"/>
              <a:t>cargadas </a:t>
            </a:r>
            <a:r>
              <a:rPr lang="es-ES" sz="2800" dirty="0"/>
              <a:t>durante un período de tiempo. </a:t>
            </a:r>
            <a:r>
              <a:rPr lang="es-ES" sz="2800" dirty="0" smtClean="0"/>
              <a:t>Mantener las celdas </a:t>
            </a:r>
            <a:r>
              <a:rPr lang="es-ES" sz="2800" dirty="0"/>
              <a:t>continuamente conectadas al cargador asegura que </a:t>
            </a:r>
            <a:r>
              <a:rPr lang="es-ES" sz="2800" dirty="0" smtClean="0"/>
              <a:t>estarán </a:t>
            </a:r>
            <a:r>
              <a:rPr lang="es-ES" sz="2800" dirty="0"/>
              <a:t>completamente cargadas en todo momento</a:t>
            </a:r>
            <a:r>
              <a:rPr lang="es-E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122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600" y="368396"/>
            <a:ext cx="22987000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15.1.5 Consideraciones </a:t>
            </a:r>
            <a:r>
              <a:rPr lang="es-ES" sz="2800" b="1" dirty="0"/>
              <a:t>de </a:t>
            </a:r>
            <a:r>
              <a:rPr lang="es-ES" sz="2800" b="1" dirty="0" smtClean="0"/>
              <a:t>seguridad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La carga almacenada </a:t>
            </a:r>
            <a:r>
              <a:rPr lang="es-ES" sz="2800" dirty="0"/>
              <a:t>en las </a:t>
            </a:r>
            <a:r>
              <a:rPr lang="es-ES" sz="2800" dirty="0" smtClean="0"/>
              <a:t>celdas puede </a:t>
            </a:r>
            <a:r>
              <a:rPr lang="es-ES" sz="2800" dirty="0"/>
              <a:t>causar descargas, </a:t>
            </a:r>
            <a:r>
              <a:rPr lang="es-ES" sz="2800" dirty="0" smtClean="0"/>
              <a:t>incluso </a:t>
            </a:r>
            <a:r>
              <a:rPr lang="es-ES" sz="2800" dirty="0"/>
              <a:t>si la batería se ha desconectado</a:t>
            </a:r>
            <a:r>
              <a:rPr lang="es-ES" sz="2800" dirty="0" smtClean="0"/>
              <a:t>. Los electrolitos que pueden provocar quemaduras. El hidrógeno desprenden las células puede provocar explosiones. Las salas de baterías deben mantenerse limpias, bien ventiladas </a:t>
            </a:r>
            <a:r>
              <a:rPr lang="es-ES" sz="2800" dirty="0"/>
              <a:t>y cerradas. Al </a:t>
            </a:r>
            <a:r>
              <a:rPr lang="es-ES" sz="2800" dirty="0" smtClean="0"/>
              <a:t>trabajar con baterías, los electricistas </a:t>
            </a:r>
            <a:r>
              <a:rPr lang="es-ES" sz="2800" dirty="0"/>
              <a:t>deben usar guantes, delantales, botas, gafas </a:t>
            </a:r>
            <a:r>
              <a:rPr lang="es-ES" sz="2800" dirty="0" smtClean="0"/>
              <a:t>protectoras </a:t>
            </a:r>
            <a:r>
              <a:rPr lang="es-ES" sz="2800" dirty="0"/>
              <a:t>y máscaras protectoras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15.1.6 Verificaciones adicionales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 equipo de seguridad, como estaciones de lavado de ojos o </a:t>
            </a:r>
            <a:r>
              <a:rPr lang="es-ES" sz="2800" dirty="0" smtClean="0"/>
              <a:t>duchas</a:t>
            </a:r>
            <a:r>
              <a:rPr lang="es-ES" sz="2800" dirty="0"/>
              <a:t>, debe ubicarse y revisarse para garantizar un </a:t>
            </a:r>
            <a:r>
              <a:rPr lang="es-ES" sz="2800" dirty="0" smtClean="0"/>
              <a:t>funcionamiento </a:t>
            </a:r>
            <a:r>
              <a:rPr lang="es-ES" sz="2800" dirty="0"/>
              <a:t>adecuado. Se debe verificar la temperatura </a:t>
            </a:r>
            <a:r>
              <a:rPr lang="es-ES" sz="2800" dirty="0" smtClean="0"/>
              <a:t>de </a:t>
            </a:r>
            <a:r>
              <a:rPr lang="es-ES" sz="2800" dirty="0"/>
              <a:t>la habitación. Los bastidores de baterías y el piso </a:t>
            </a:r>
            <a:r>
              <a:rPr lang="es-ES" sz="2800" dirty="0" smtClean="0"/>
              <a:t>debajo de </a:t>
            </a:r>
            <a:r>
              <a:rPr lang="es-ES" sz="2800" dirty="0"/>
              <a:t>los bastidores deben revisarse para detectar signos de </a:t>
            </a:r>
            <a:r>
              <a:rPr lang="es-ES" sz="2800" dirty="0" smtClean="0"/>
              <a:t>derrames </a:t>
            </a:r>
            <a:r>
              <a:rPr lang="es-ES" sz="2800" dirty="0"/>
              <a:t>de ácido. Los derrames deben informarse y </a:t>
            </a:r>
            <a:r>
              <a:rPr lang="es-ES" sz="2800" dirty="0" smtClean="0"/>
              <a:t>limpiarse</a:t>
            </a:r>
            <a:r>
              <a:rPr lang="es-ES" sz="2800" dirty="0"/>
              <a:t>, siguiendo los procedimientos de la instalación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15.1.7 Concentración </a:t>
            </a:r>
            <a:r>
              <a:rPr lang="es-ES" sz="2800" b="1" dirty="0"/>
              <a:t>de </a:t>
            </a:r>
            <a:r>
              <a:rPr lang="es-ES" sz="2800" b="1" dirty="0" smtClean="0"/>
              <a:t>ácido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concentración </a:t>
            </a:r>
            <a:r>
              <a:rPr lang="es-ES" sz="2800" dirty="0" smtClean="0"/>
              <a:t>inicial de ácido en una celda la determina el </a:t>
            </a:r>
            <a:r>
              <a:rPr lang="es-ES" sz="2800" dirty="0"/>
              <a:t>fabricante. </a:t>
            </a:r>
            <a:r>
              <a:rPr lang="es-ES" sz="2800" dirty="0" smtClean="0"/>
              <a:t>Cuando se descarga una celda, la concentración </a:t>
            </a:r>
            <a:r>
              <a:rPr lang="es-ES" sz="2800" dirty="0"/>
              <a:t>de ácido es baja; cuando </a:t>
            </a:r>
            <a:r>
              <a:rPr lang="es-ES" sz="2800" dirty="0" smtClean="0"/>
              <a:t>una célula está cargada, la </a:t>
            </a:r>
            <a:r>
              <a:rPr lang="es-ES" sz="2800" dirty="0"/>
              <a:t>concentración </a:t>
            </a:r>
            <a:r>
              <a:rPr lang="es-ES" sz="2800" dirty="0" smtClean="0"/>
              <a:t>de ácido es alta</a:t>
            </a:r>
            <a:r>
              <a:rPr lang="es-ES" sz="2800" dirty="0"/>
              <a:t>. La concentración </a:t>
            </a:r>
            <a:r>
              <a:rPr lang="es-ES" sz="2800" dirty="0" smtClean="0"/>
              <a:t>de </a:t>
            </a:r>
            <a:r>
              <a:rPr lang="es-ES" sz="2800" dirty="0"/>
              <a:t>ácido en el electrolito es una buena </a:t>
            </a:r>
            <a:r>
              <a:rPr lang="es-ES" sz="2800" dirty="0" smtClean="0"/>
              <a:t>indicación de la cantidad </a:t>
            </a:r>
            <a:r>
              <a:rPr lang="es-ES" sz="2800" dirty="0"/>
              <a:t>de carga en la celda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15.1.8 Gravedad </a:t>
            </a:r>
            <a:r>
              <a:rPr lang="es-ES" sz="2800" b="1" dirty="0"/>
              <a:t>específica y concentración de </a:t>
            </a:r>
            <a:r>
              <a:rPr lang="es-ES" sz="2800" b="1" dirty="0" smtClean="0"/>
              <a:t>ácido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gravedad específica de un líquido indica qué tan pesado </a:t>
            </a:r>
            <a:r>
              <a:rPr lang="es-ES" sz="2800" dirty="0" smtClean="0"/>
              <a:t>es </a:t>
            </a:r>
            <a:r>
              <a:rPr lang="es-ES" sz="2800" dirty="0"/>
              <a:t>el líquido en comparación con el agua pura. La gravedad </a:t>
            </a:r>
            <a:r>
              <a:rPr lang="es-ES" sz="2800" dirty="0" smtClean="0"/>
              <a:t>específica del electrolito depende </a:t>
            </a:r>
            <a:r>
              <a:rPr lang="es-ES" sz="2800" dirty="0"/>
              <a:t>de </a:t>
            </a:r>
            <a:r>
              <a:rPr lang="es-ES" sz="2800" dirty="0" smtClean="0"/>
              <a:t>la concentración de ácido</a:t>
            </a:r>
            <a:r>
              <a:rPr lang="es-ES" sz="2800" dirty="0"/>
              <a:t>. Por lo tanto, la gravedad específica se puede utilizar </a:t>
            </a:r>
            <a:r>
              <a:rPr lang="es-ES" sz="2800" dirty="0" smtClean="0"/>
              <a:t>para </a:t>
            </a:r>
            <a:r>
              <a:rPr lang="es-ES" sz="2800" dirty="0"/>
              <a:t>determinar la cantidad de carga en la celda. Las </a:t>
            </a:r>
            <a:r>
              <a:rPr lang="es-ES" sz="2800" dirty="0" smtClean="0"/>
              <a:t>mediciones </a:t>
            </a:r>
            <a:r>
              <a:rPr lang="es-ES" sz="2800" dirty="0"/>
              <a:t>de gravedad específica deben corregirse </a:t>
            </a:r>
            <a:r>
              <a:rPr lang="es-ES" sz="2800" dirty="0" err="1"/>
              <a:t>segúnla</a:t>
            </a:r>
            <a:r>
              <a:rPr lang="es-ES" sz="2800" dirty="0"/>
              <a:t> temperatura y el nivel del electrolito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 smtClean="0"/>
              <a:t>15.1.9 Determinación </a:t>
            </a:r>
            <a:r>
              <a:rPr lang="es-ES" sz="2800" b="1" dirty="0"/>
              <a:t>del estado </a:t>
            </a:r>
            <a:r>
              <a:rPr lang="es-ES" sz="2800" b="1" dirty="0" smtClean="0"/>
              <a:t>de una batería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determinación final generalmente la toman los </a:t>
            </a:r>
            <a:r>
              <a:rPr lang="es-ES" sz="2800" dirty="0" smtClean="0"/>
              <a:t>ingenieros </a:t>
            </a:r>
            <a:r>
              <a:rPr lang="es-ES" sz="2800" dirty="0"/>
              <a:t>o supervisores de la instalación basándose en los </a:t>
            </a:r>
            <a:r>
              <a:rPr lang="es-ES" sz="2800" dirty="0" smtClean="0"/>
              <a:t>datos </a:t>
            </a:r>
            <a:r>
              <a:rPr lang="es-ES" sz="2800" dirty="0"/>
              <a:t>que generalmente proporciona el electricista. Se </a:t>
            </a:r>
            <a:r>
              <a:rPr lang="es-ES" sz="2800" dirty="0" smtClean="0"/>
              <a:t>necesitan </a:t>
            </a:r>
            <a:r>
              <a:rPr lang="es-ES" sz="2800" dirty="0"/>
              <a:t>dos medidas: la medida de gravedad específica </a:t>
            </a:r>
            <a:r>
              <a:rPr lang="es-ES" sz="2800" dirty="0" smtClean="0"/>
              <a:t>corregida </a:t>
            </a:r>
            <a:r>
              <a:rPr lang="es-ES" sz="2800" dirty="0"/>
              <a:t>y la medida de tensión directo</a:t>
            </a:r>
            <a:r>
              <a:rPr lang="es-E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7967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600" y="368396"/>
            <a:ext cx="229870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15.1.10 Toma </a:t>
            </a:r>
            <a:r>
              <a:rPr lang="es-ES" sz="2800" b="1" dirty="0"/>
              <a:t>de </a:t>
            </a:r>
            <a:r>
              <a:rPr lang="es-ES" sz="2800" b="1" dirty="0" smtClean="0"/>
              <a:t>medidas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Se puede usar un voltímetro para verificar la tensión </a:t>
            </a:r>
            <a:r>
              <a:rPr lang="es-ES" sz="2800" dirty="0" smtClean="0"/>
              <a:t>de la celda</a:t>
            </a:r>
            <a:r>
              <a:rPr lang="es-ES" sz="2800" dirty="0"/>
              <a:t>. Se puede usar un hidrómetro para medir la </a:t>
            </a:r>
            <a:r>
              <a:rPr lang="es-ES" sz="2800" dirty="0" smtClean="0"/>
              <a:t>gravedad específica</a:t>
            </a:r>
            <a:r>
              <a:rPr lang="es-ES" sz="2800" dirty="0"/>
              <a:t>. En general las baterías se utilizan en centrales y </a:t>
            </a:r>
            <a:r>
              <a:rPr lang="es-ES" sz="2800" dirty="0" smtClean="0"/>
              <a:t>subestaciones </a:t>
            </a:r>
            <a:r>
              <a:rPr lang="es-ES" sz="2800" dirty="0"/>
              <a:t>para suministrar una corriente continua para </a:t>
            </a:r>
            <a:r>
              <a:rPr lang="es-ES" sz="2800" dirty="0" smtClean="0"/>
              <a:t>circuitos </a:t>
            </a:r>
            <a:r>
              <a:rPr lang="es-ES" sz="2800" dirty="0"/>
              <a:t>de disparo y relés de protección </a:t>
            </a:r>
            <a:r>
              <a:rPr lang="es-ES" sz="2800" dirty="0" smtClean="0"/>
              <a:t>y se pueden encontrar </a:t>
            </a:r>
            <a:r>
              <a:rPr lang="es-ES" sz="2800" dirty="0"/>
              <a:t>en 110 o 220 V y para equipos de comunicación de </a:t>
            </a:r>
            <a:r>
              <a:rPr lang="es-ES" sz="2800" dirty="0" smtClean="0"/>
              <a:t>24 </a:t>
            </a:r>
            <a:r>
              <a:rPr lang="es-ES" sz="2800" dirty="0"/>
              <a:t>o 48 V. Una batería alcalina consta de contenedor de </a:t>
            </a:r>
            <a:r>
              <a:rPr lang="es-ES" sz="2800" dirty="0" smtClean="0"/>
              <a:t>celda</a:t>
            </a:r>
            <a:r>
              <a:rPr lang="es-ES" sz="2800" dirty="0"/>
              <a:t>, </a:t>
            </a:r>
            <a:r>
              <a:rPr lang="es-ES" sz="2800" dirty="0" smtClean="0"/>
              <a:t>positivo placas</a:t>
            </a:r>
            <a:r>
              <a:rPr lang="es-ES" sz="2800" dirty="0"/>
              <a:t>, placas negativas </a:t>
            </a:r>
            <a:r>
              <a:rPr lang="es-ES" sz="2800" dirty="0" smtClean="0"/>
              <a:t>y separadores </a:t>
            </a:r>
            <a:r>
              <a:rPr lang="es-ES" sz="2800" dirty="0"/>
              <a:t>de </a:t>
            </a:r>
          </a:p>
          <a:p>
            <a:pPr algn="just"/>
            <a:r>
              <a:rPr lang="es-ES" sz="2800" dirty="0"/>
              <a:t>ebonita. También existen baterías de plomo-ácido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15.2 </a:t>
            </a:r>
            <a:r>
              <a:rPr lang="es-ES" sz="2800" b="1" dirty="0" smtClean="0"/>
              <a:t>CARGA Y DESCARGA DE </a:t>
            </a:r>
            <a:r>
              <a:rPr lang="es-ES" sz="2800" b="1" dirty="0"/>
              <a:t>UNA BATERÍA </a:t>
            </a:r>
            <a:r>
              <a:rPr lang="es-ES" sz="2800" b="1" dirty="0" smtClean="0"/>
              <a:t>NUEVA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Para iniciar una batería nueva, se requieren los siguientes </a:t>
            </a:r>
            <a:r>
              <a:rPr lang="es-ES" sz="2800" dirty="0" smtClean="0"/>
              <a:t>pasos</a:t>
            </a:r>
            <a:r>
              <a:rPr lang="es-ES" sz="2800" dirty="0"/>
              <a:t>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Limpiar </a:t>
            </a:r>
            <a:r>
              <a:rPr lang="es-ES" sz="2800" b="1" dirty="0"/>
              <a:t>la superficie de las baterías;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Verificar todas las polaridades de las conexiones positivas </a:t>
            </a:r>
            <a:r>
              <a:rPr lang="es-ES" sz="2800" b="1" dirty="0"/>
              <a:t>y negativas.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Comprobar </a:t>
            </a:r>
            <a:r>
              <a:rPr lang="es-ES" sz="2800" b="1" dirty="0"/>
              <a:t>todo el apriete de todas las uniones entre las </a:t>
            </a:r>
            <a:r>
              <a:rPr lang="es-ES" sz="2800" b="1" dirty="0" smtClean="0"/>
              <a:t>celdas </a:t>
            </a:r>
            <a:r>
              <a:rPr lang="es-ES" sz="2800" b="1" dirty="0"/>
              <a:t>de la batería.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Abrir </a:t>
            </a:r>
            <a:r>
              <a:rPr lang="es-ES" sz="2800" b="1" dirty="0"/>
              <a:t>las tapas de llenado de la batería y luego llene la </a:t>
            </a:r>
            <a:r>
              <a:rPr lang="es-ES" sz="2800" b="1" dirty="0" smtClean="0"/>
              <a:t>batería </a:t>
            </a:r>
            <a:r>
              <a:rPr lang="es-ES" sz="2800" b="1" dirty="0"/>
              <a:t>con el electrolito con </a:t>
            </a:r>
            <a:r>
              <a:rPr lang="es-ES" sz="2800" b="1" dirty="0" smtClean="0"/>
              <a:t>un peso específico entre 1.150 </a:t>
            </a:r>
            <a:r>
              <a:rPr lang="es-ES" sz="2800" b="1" dirty="0"/>
              <a:t>y 1.200.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Dejar </a:t>
            </a:r>
            <a:r>
              <a:rPr lang="es-ES" sz="2800" b="1" dirty="0"/>
              <a:t>la batería unas 10 horas para que </a:t>
            </a:r>
            <a:r>
              <a:rPr lang="es-ES" sz="2800" b="1" dirty="0" smtClean="0"/>
              <a:t>las placas se saturen </a:t>
            </a:r>
            <a:r>
              <a:rPr lang="es-ES" sz="2800" b="1" dirty="0"/>
              <a:t>de electrolito.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Medir el nivel de electrolito </a:t>
            </a:r>
            <a:r>
              <a:rPr lang="es-ES" sz="2800" b="1" dirty="0"/>
              <a:t>que debe estar </a:t>
            </a:r>
            <a:r>
              <a:rPr lang="es-ES" sz="2800" b="1" dirty="0" smtClean="0"/>
              <a:t>por encima de </a:t>
            </a:r>
            <a:r>
              <a:rPr lang="es-ES" sz="2800" b="1" dirty="0"/>
              <a:t>las placas entre 12 y 15 cm.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Conectar </a:t>
            </a:r>
            <a:r>
              <a:rPr lang="es-ES" sz="2800" b="1" dirty="0"/>
              <a:t>la batería al cargador de batería.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Iniciar </a:t>
            </a:r>
            <a:r>
              <a:rPr lang="es-ES" sz="2800" b="1" dirty="0"/>
              <a:t>la carga </a:t>
            </a:r>
            <a:r>
              <a:rPr lang="es-ES" sz="2800" b="1" dirty="0" smtClean="0"/>
              <a:t>con el </a:t>
            </a:r>
            <a:r>
              <a:rPr lang="es-ES" sz="2800" b="1" dirty="0"/>
              <a:t>cargador en modo de carga rápida </a:t>
            </a:r>
            <a:r>
              <a:rPr lang="es-ES" sz="2800" b="1" dirty="0" smtClean="0"/>
              <a:t>con </a:t>
            </a:r>
            <a:r>
              <a:rPr lang="es-ES" sz="2800" b="1" dirty="0"/>
              <a:t>una corriente igual a la batería </a:t>
            </a:r>
            <a:r>
              <a:rPr lang="es-ES" sz="2800" b="1" dirty="0" err="1"/>
              <a:t>Amp</a:t>
            </a:r>
            <a:r>
              <a:rPr lang="es-ES" sz="2800" b="1" dirty="0"/>
              <a:t> hora (Ah), por </a:t>
            </a:r>
            <a:r>
              <a:rPr lang="es-ES" sz="2800" b="1" dirty="0" smtClean="0"/>
              <a:t>ejemplo</a:t>
            </a:r>
            <a:r>
              <a:rPr lang="es-ES" sz="2800" b="1" dirty="0"/>
              <a:t>, para 400 Ah la corriente de carga será de 40 A </a:t>
            </a:r>
            <a:r>
              <a:rPr lang="es-ES" sz="2800" b="1" dirty="0" smtClean="0"/>
              <a:t>durante </a:t>
            </a:r>
            <a:r>
              <a:rPr lang="es-ES" sz="2800" b="1" dirty="0"/>
              <a:t>10 horas.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Al </a:t>
            </a:r>
            <a:r>
              <a:rPr lang="es-ES" sz="2800" b="1" dirty="0"/>
              <a:t>comienzo de la carga, iniciar </a:t>
            </a:r>
            <a:r>
              <a:rPr lang="es-ES" sz="2800" b="1" dirty="0" smtClean="0"/>
              <a:t>la carga con 10 A durante </a:t>
            </a:r>
            <a:r>
              <a:rPr lang="es-ES" sz="2800" b="1" dirty="0"/>
              <a:t>30 </a:t>
            </a:r>
            <a:r>
              <a:rPr lang="es-ES" sz="2800" b="1" dirty="0" smtClean="0"/>
              <a:t>minutos y </a:t>
            </a:r>
            <a:r>
              <a:rPr lang="es-ES" sz="2800" b="1" dirty="0"/>
              <a:t>luego aumentar la corriente </a:t>
            </a:r>
            <a:r>
              <a:rPr lang="es-ES" sz="2800" b="1" dirty="0" smtClean="0"/>
              <a:t>a 40A </a:t>
            </a:r>
            <a:r>
              <a:rPr lang="es-ES" sz="2800" b="1" dirty="0"/>
              <a:t>en pasos.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Cuando </a:t>
            </a:r>
            <a:r>
              <a:rPr lang="es-ES" sz="2800" b="1" dirty="0"/>
              <a:t>la batería alcance 2,35 V/celda, disminuir la </a:t>
            </a:r>
            <a:r>
              <a:rPr lang="es-ES" sz="2800" b="1" dirty="0" smtClean="0"/>
              <a:t>corriente </a:t>
            </a:r>
            <a:r>
              <a:rPr lang="es-ES" sz="2800" b="1" dirty="0"/>
              <a:t>de carga a </a:t>
            </a:r>
            <a:r>
              <a:rPr lang="es-ES" sz="2800" b="1" dirty="0" smtClean="0"/>
              <a:t>30 A. Después de </a:t>
            </a:r>
            <a:r>
              <a:rPr lang="es-ES" sz="2800" b="1" dirty="0"/>
              <a:t>60 horas, </a:t>
            </a:r>
            <a:r>
              <a:rPr lang="es-ES" sz="2800" b="1" dirty="0" smtClean="0"/>
              <a:t>disminuir </a:t>
            </a:r>
            <a:r>
              <a:rPr lang="es-ES" sz="2800" b="1" dirty="0"/>
              <a:t>la corriente de carga a 20 A.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Cuando </a:t>
            </a:r>
            <a:r>
              <a:rPr lang="es-ES" sz="2800" b="1" dirty="0"/>
              <a:t>la batería alcance </a:t>
            </a:r>
            <a:r>
              <a:rPr lang="es-ES" sz="2800" b="1" dirty="0" smtClean="0"/>
              <a:t>los 2,6 V/celda, dejar de cargar</a:t>
            </a:r>
            <a:r>
              <a:rPr lang="es-ES" sz="2800" b="1" dirty="0"/>
              <a:t>, luego reinicie la carga a </a:t>
            </a:r>
            <a:r>
              <a:rPr lang="es-ES" sz="2800" b="1" dirty="0" smtClean="0"/>
              <a:t>10 A </a:t>
            </a:r>
            <a:r>
              <a:rPr lang="es-ES" sz="2800" b="1" dirty="0"/>
              <a:t>hasta que la tensión </a:t>
            </a:r>
            <a:r>
              <a:rPr lang="es-ES" sz="2800" b="1" dirty="0" smtClean="0"/>
              <a:t>de </a:t>
            </a:r>
            <a:r>
              <a:rPr lang="es-ES" sz="2800" b="1" dirty="0"/>
              <a:t>las celdas se estabilice </a:t>
            </a:r>
            <a:r>
              <a:rPr lang="es-ES" sz="2800" b="1" dirty="0" smtClean="0"/>
              <a:t>y no </a:t>
            </a:r>
            <a:r>
              <a:rPr lang="es-ES" sz="2800" b="1" dirty="0"/>
              <a:t>se </a:t>
            </a:r>
            <a:r>
              <a:rPr lang="es-ES" sz="2800" b="1" dirty="0" smtClean="0"/>
              <a:t>produzcan cambios durante </a:t>
            </a:r>
            <a:r>
              <a:rPr lang="es-ES" sz="2800" b="1" dirty="0"/>
              <a:t>2 horas.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Poner </a:t>
            </a:r>
            <a:r>
              <a:rPr lang="es-ES" sz="2800" b="1" dirty="0"/>
              <a:t>el cargador de batería en modo de carga flotante.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No debe cargarse ni descargarse si la temperatura supera los 45ºC</a:t>
            </a:r>
            <a:r>
              <a:rPr lang="es-ES" sz="2800" b="1" dirty="0"/>
              <a:t>.- C-55-C. </a:t>
            </a:r>
            <a:r>
              <a:rPr lang="es-ES" sz="2800" b="1" dirty="0" smtClean="0"/>
              <a:t>Por ejemplo</a:t>
            </a:r>
            <a:r>
              <a:rPr lang="es-ES" sz="2800" b="1" dirty="0"/>
              <a:t>, </a:t>
            </a:r>
            <a:r>
              <a:rPr lang="es-ES" sz="2800" b="1" dirty="0" smtClean="0"/>
              <a:t>para una </a:t>
            </a:r>
            <a:r>
              <a:rPr lang="es-ES" sz="2800" b="1" dirty="0"/>
              <a:t>batería </a:t>
            </a:r>
            <a:r>
              <a:rPr lang="es-ES" sz="2800" b="1" dirty="0" smtClean="0"/>
              <a:t>de plomo de </a:t>
            </a:r>
            <a:r>
              <a:rPr lang="es-ES" sz="2800" b="1" dirty="0"/>
              <a:t>400 </a:t>
            </a:r>
            <a:r>
              <a:rPr lang="es-ES" sz="2800" b="1" dirty="0" smtClean="0"/>
              <a:t>Ah 220 V se tomaron las </a:t>
            </a:r>
            <a:r>
              <a:rPr lang="es-ES" sz="2800" b="1" dirty="0"/>
              <a:t>siguientes </a:t>
            </a:r>
            <a:r>
              <a:rPr lang="es-ES" sz="2800" b="1" dirty="0" smtClean="0"/>
              <a:t>medidas</a:t>
            </a:r>
            <a:r>
              <a:rPr lang="es-ES" sz="2800" b="1" dirty="0"/>
              <a:t>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Celda </a:t>
            </a:r>
            <a:r>
              <a:rPr lang="es-ES" sz="2800" b="1" dirty="0"/>
              <a:t>más baja 51,73 V/celda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Número </a:t>
            </a:r>
            <a:r>
              <a:rPr lang="es-ES" sz="2800" b="1" dirty="0"/>
              <a:t>de celdas de la batería5164 celdas de </a:t>
            </a:r>
            <a:r>
              <a:rPr lang="es-ES" sz="2800" b="1" dirty="0" smtClean="0"/>
              <a:t>plomo-ácido</a:t>
            </a:r>
            <a:endParaRPr lang="es-ES" sz="2800" b="1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Celda </a:t>
            </a:r>
            <a:r>
              <a:rPr lang="es-ES" sz="2800" b="1" dirty="0"/>
              <a:t>más alta 52,6 V/celda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b="1" dirty="0" smtClean="0"/>
              <a:t>Temperatura </a:t>
            </a:r>
            <a:r>
              <a:rPr lang="es-ES" sz="2800" b="1" dirty="0"/>
              <a:t>más alta: 55°C — </a:t>
            </a:r>
            <a:r>
              <a:rPr lang="es-ES" sz="2800" b="1" dirty="0" smtClean="0"/>
              <a:t>por lo </a:t>
            </a:r>
            <a:r>
              <a:rPr lang="es-ES" sz="2800" b="1" dirty="0"/>
              <a:t>tanto, detener </a:t>
            </a:r>
            <a:r>
              <a:rPr lang="es-ES" sz="2800" b="1" dirty="0" smtClean="0"/>
              <a:t>la carga o descarga inmediatamente; Dejar temperatura </a:t>
            </a:r>
            <a:r>
              <a:rPr lang="es-ES" sz="2800" b="1" dirty="0"/>
              <a:t>de la batería disminuya con el tiempo</a:t>
            </a:r>
            <a:r>
              <a:rPr lang="es-ES" sz="28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5193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600" y="368396"/>
            <a:ext cx="229870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Completar </a:t>
            </a:r>
            <a:r>
              <a:rPr lang="es-ES" sz="2800" b="1" dirty="0"/>
              <a:t>el ciclo de carga de la batería: primera carga, </a:t>
            </a:r>
            <a:r>
              <a:rPr lang="es-ES" sz="2800" b="1" dirty="0" smtClean="0"/>
              <a:t>descarga</a:t>
            </a:r>
            <a:r>
              <a:rPr lang="es-ES" sz="2800" b="1" dirty="0"/>
              <a:t>, segunda carga.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b="1" dirty="0" smtClean="0"/>
              <a:t>Iniciar </a:t>
            </a:r>
            <a:r>
              <a:rPr lang="es-ES" sz="2800" b="1" dirty="0"/>
              <a:t>el proceso de </a:t>
            </a:r>
            <a:r>
              <a:rPr lang="es-ES" sz="2800" b="1" dirty="0" smtClean="0"/>
              <a:t>descarga</a:t>
            </a:r>
          </a:p>
          <a:p>
            <a:pPr marL="457200" indent="-457200" algn="just">
              <a:buFontTx/>
              <a:buChar char="-"/>
            </a:pPr>
            <a:endParaRPr lang="es-ES" sz="2800" dirty="0"/>
          </a:p>
          <a:p>
            <a:pPr algn="just"/>
            <a:r>
              <a:rPr lang="es-ES" sz="2800" b="1" dirty="0" smtClean="0"/>
              <a:t>15.2.1 Descarga </a:t>
            </a:r>
            <a:r>
              <a:rPr lang="es-ES" sz="2800" b="1" dirty="0"/>
              <a:t>de una batería </a:t>
            </a:r>
            <a:r>
              <a:rPr lang="es-ES" sz="2800" b="1" dirty="0" smtClean="0"/>
              <a:t>nueva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- Dejar que la batería se descargue en una resistencia </a:t>
            </a:r>
            <a:r>
              <a:rPr lang="es-ES" sz="2800" dirty="0" smtClean="0"/>
              <a:t>externa </a:t>
            </a:r>
            <a:r>
              <a:rPr lang="es-ES" sz="2800" dirty="0"/>
              <a:t>(se puede usar la resistencia al agua en el sitio) </a:t>
            </a:r>
            <a:r>
              <a:rPr lang="es-ES" sz="2800" dirty="0" smtClean="0"/>
              <a:t>durante </a:t>
            </a:r>
            <a:r>
              <a:rPr lang="es-ES" sz="2800" dirty="0"/>
              <a:t>aproximadamente 2 horas.</a:t>
            </a:r>
          </a:p>
          <a:p>
            <a:pPr marL="457200" indent="-457200" algn="just">
              <a:buFontTx/>
              <a:buChar char="-"/>
            </a:pPr>
            <a:r>
              <a:rPr lang="es-ES" sz="2800" dirty="0" smtClean="0"/>
              <a:t>Por ejemplo</a:t>
            </a:r>
            <a:r>
              <a:rPr lang="es-ES" sz="2800" dirty="0"/>
              <a:t>: La corriente </a:t>
            </a:r>
            <a:r>
              <a:rPr lang="es-ES" sz="2800" dirty="0" smtClean="0"/>
              <a:t>de descarga </a:t>
            </a:r>
            <a:r>
              <a:rPr lang="es-ES" sz="2800" dirty="0"/>
              <a:t>debe comenzar en </a:t>
            </a:r>
            <a:r>
              <a:rPr lang="es-ES" sz="2800" dirty="0" smtClean="0"/>
              <a:t>66 </a:t>
            </a:r>
            <a:r>
              <a:rPr lang="es-ES" sz="2800" dirty="0"/>
              <a:t>A para una batería de 400 Ah 220 V durante 200 ms, </a:t>
            </a:r>
            <a:r>
              <a:rPr lang="es-ES" sz="2800" dirty="0" smtClean="0"/>
              <a:t>luego </a:t>
            </a:r>
            <a:r>
              <a:rPr lang="es-ES" sz="2800" dirty="0"/>
              <a:t>49 A durante 2 horas</a:t>
            </a:r>
            <a:r>
              <a:rPr lang="es-ES" sz="2800" dirty="0" smtClean="0"/>
              <a:t>.</a:t>
            </a:r>
          </a:p>
          <a:p>
            <a:pPr marL="457200" indent="-457200" algn="just">
              <a:buFontTx/>
              <a:buChar char="-"/>
            </a:pPr>
            <a:endParaRPr lang="es-ES" sz="2800" dirty="0"/>
          </a:p>
          <a:p>
            <a:pPr algn="just"/>
            <a:r>
              <a:rPr lang="es-ES" sz="2800" b="1" dirty="0"/>
              <a:t>15.3 CARGADOR DE </a:t>
            </a:r>
            <a:r>
              <a:rPr lang="es-ES" sz="2800" b="1" dirty="0" smtClean="0"/>
              <a:t>BATERIA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cargador de batería consta de un circuito rectificador, </a:t>
            </a:r>
            <a:r>
              <a:rPr lang="es-ES" sz="2800" dirty="0" smtClean="0"/>
              <a:t>circuito de alimentación, monitoreo de ondulación, circuito de </a:t>
            </a:r>
            <a:r>
              <a:rPr lang="es-ES" sz="2800" dirty="0"/>
              <a:t>control, circuito regulador </a:t>
            </a:r>
            <a:r>
              <a:rPr lang="es-ES" sz="2800" dirty="0" smtClean="0"/>
              <a:t>y circuito de detección de fallas. Este cargador </a:t>
            </a:r>
            <a:r>
              <a:rPr lang="es-ES" sz="2800" dirty="0"/>
              <a:t>también </a:t>
            </a:r>
            <a:r>
              <a:rPr lang="es-ES" sz="2800" dirty="0" smtClean="0"/>
              <a:t>se puede utilizar </a:t>
            </a:r>
            <a:r>
              <a:rPr lang="es-ES" sz="2800" dirty="0"/>
              <a:t>como fuente </a:t>
            </a:r>
            <a:r>
              <a:rPr lang="es-ES" sz="2800" dirty="0" smtClean="0"/>
              <a:t>de </a:t>
            </a:r>
            <a:r>
              <a:rPr lang="es-ES" sz="2800" dirty="0"/>
              <a:t>CC para un circuito de control y protección de una </a:t>
            </a:r>
            <a:r>
              <a:rPr lang="es-ES" sz="2800" dirty="0" smtClean="0"/>
              <a:t>subestación durante el funcionamiento normal, o para cargar la batería en modo flotante. Cuando hay un problema en el </a:t>
            </a:r>
            <a:r>
              <a:rPr lang="es-ES" sz="2800" dirty="0"/>
              <a:t>sistema </a:t>
            </a:r>
            <a:r>
              <a:rPr lang="es-ES" sz="2800" dirty="0" smtClean="0"/>
              <a:t>de CA</a:t>
            </a:r>
            <a:r>
              <a:rPr lang="es-ES" sz="2800" dirty="0"/>
              <a:t>, la batería alimenta </a:t>
            </a:r>
            <a:r>
              <a:rPr lang="es-ES" sz="2800" dirty="0" smtClean="0"/>
              <a:t>las cargas de </a:t>
            </a:r>
            <a:r>
              <a:rPr lang="es-ES" sz="2800" dirty="0"/>
              <a:t>CC en una subestación</a:t>
            </a:r>
            <a:r>
              <a:rPr lang="es-ES" sz="2800" dirty="0" smtClean="0"/>
              <a:t>. Hay dos tipos de modos de carga</a:t>
            </a:r>
            <a:r>
              <a:rPr lang="es-ES" sz="2800" dirty="0"/>
              <a:t>: el primero es la carga rápida para baterías nuevas </a:t>
            </a:r>
            <a:r>
              <a:rPr lang="es-ES" sz="2800" dirty="0" smtClean="0"/>
              <a:t>o que </a:t>
            </a:r>
            <a:r>
              <a:rPr lang="es-ES" sz="2800" dirty="0"/>
              <a:t>sin usar</a:t>
            </a:r>
            <a:r>
              <a:rPr lang="es-ES" sz="2800" dirty="0" smtClean="0"/>
              <a:t>, y el </a:t>
            </a:r>
            <a:r>
              <a:rPr lang="es-ES" sz="2800" dirty="0"/>
              <a:t>segundo es la carga flotante para cargar las </a:t>
            </a:r>
            <a:r>
              <a:rPr lang="es-ES" sz="2800" dirty="0" smtClean="0"/>
              <a:t>baterías en servicio y suministrar una carga para compensar </a:t>
            </a:r>
            <a:r>
              <a:rPr lang="es-ES" sz="2800" dirty="0"/>
              <a:t>la pequeña carga </a:t>
            </a:r>
            <a:r>
              <a:rPr lang="es-ES" sz="2800" dirty="0" smtClean="0"/>
              <a:t>perdida por la batería en </a:t>
            </a:r>
            <a:r>
              <a:rPr lang="es-ES" sz="2800" dirty="0" smtClean="0"/>
              <a:t>servicio. La Figura </a:t>
            </a:r>
            <a:r>
              <a:rPr lang="es-ES" sz="2800" dirty="0"/>
              <a:t>15.1 muestra un sistema de CC que utiliza </a:t>
            </a:r>
            <a:r>
              <a:rPr lang="es-ES" sz="2800" dirty="0" smtClean="0"/>
              <a:t>baterías </a:t>
            </a:r>
            <a:r>
              <a:rPr lang="es-ES" sz="2800" dirty="0"/>
              <a:t>en subestaciones de alta tensión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0" y="6937374"/>
            <a:ext cx="10464799" cy="619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0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600" y="368396"/>
            <a:ext cx="22987000" cy="11295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15.4 </a:t>
            </a:r>
            <a:r>
              <a:rPr lang="es-ES" sz="2800" b="1" dirty="0" smtClean="0"/>
              <a:t>MODOS DE </a:t>
            </a:r>
            <a:r>
              <a:rPr lang="es-ES" sz="2800" b="1" dirty="0"/>
              <a:t>AJUSTE </a:t>
            </a:r>
            <a:r>
              <a:rPr lang="es-ES" sz="2800" b="1" dirty="0" smtClean="0"/>
              <a:t>DEL CARGADOR DURANTE </a:t>
            </a:r>
            <a:r>
              <a:rPr lang="es-ES" sz="2800" b="1" dirty="0"/>
              <a:t>LA </a:t>
            </a:r>
            <a:r>
              <a:rPr lang="es-ES" sz="2800" b="1" dirty="0" smtClean="0"/>
              <a:t>CARGA </a:t>
            </a:r>
            <a:r>
              <a:rPr lang="es-ES" sz="2800" b="1" dirty="0"/>
              <a:t>DE LA </a:t>
            </a:r>
            <a:r>
              <a:rPr lang="es-ES" sz="2800" b="1" dirty="0" smtClean="0"/>
              <a:t>BATERÍA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Dependiendo de la tensión de la celda, el cargador se puede </a:t>
            </a:r>
            <a:r>
              <a:rPr lang="es-ES" sz="2800" dirty="0" smtClean="0"/>
              <a:t>configurar </a:t>
            </a:r>
            <a:r>
              <a:rPr lang="es-ES" sz="2800" dirty="0"/>
              <a:t>en los siguientes modos como se ve en la </a:t>
            </a:r>
            <a:r>
              <a:rPr lang="es-ES" sz="2800" dirty="0" smtClean="0"/>
              <a:t>Figura 15.2.</a:t>
            </a:r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/>
          </a:p>
          <a:p>
            <a:pPr algn="ctr"/>
            <a:r>
              <a:rPr lang="es-ES" sz="2800" b="1" dirty="0" smtClean="0"/>
              <a:t>FIGURA 15.2 Rango de tensión de funcionamiento para la configuración del cargador de batería para la carga de baterías </a:t>
            </a:r>
            <a:r>
              <a:rPr lang="es-ES" sz="2800" b="1" dirty="0"/>
              <a:t>alcalinas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carga de refuerzo significa el modo </a:t>
            </a:r>
            <a:r>
              <a:rPr lang="es-ES" sz="2800" dirty="0" smtClean="0"/>
              <a:t>de carga de puesta en </a:t>
            </a:r>
            <a:r>
              <a:rPr lang="es-ES" sz="2800" dirty="0"/>
              <a:t>marcha al </a:t>
            </a:r>
            <a:r>
              <a:rPr lang="es-ES" sz="2800" dirty="0" smtClean="0"/>
              <a:t>comienzo del </a:t>
            </a:r>
            <a:r>
              <a:rPr lang="es-ES" sz="2800" dirty="0"/>
              <a:t>funcionamiento de la nueva </a:t>
            </a:r>
            <a:r>
              <a:rPr lang="es-ES" sz="2800" dirty="0" smtClean="0"/>
              <a:t>batería</a:t>
            </a:r>
            <a:r>
              <a:rPr lang="es-ES" sz="2800" dirty="0"/>
              <a:t>. La carga flotante es la carga de </a:t>
            </a:r>
            <a:r>
              <a:rPr lang="es-ES" sz="2800" dirty="0" smtClean="0"/>
              <a:t>la batería en servicio </a:t>
            </a:r>
            <a:r>
              <a:rPr lang="es-ES" sz="2800" dirty="0"/>
              <a:t>normal</a:t>
            </a:r>
            <a:r>
              <a:rPr lang="es-ES" sz="2800" dirty="0" smtClean="0"/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600" y="2168524"/>
            <a:ext cx="8077200" cy="748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8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5600" y="368396"/>
            <a:ext cx="22987000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15.5 </a:t>
            </a:r>
            <a:r>
              <a:rPr lang="es-ES" sz="2800" b="1" dirty="0"/>
              <a:t>BATERÍAS EN SUBESTACIONES DE ALTA </a:t>
            </a:r>
            <a:r>
              <a:rPr lang="es-ES" sz="2800" b="1" dirty="0" smtClean="0"/>
              <a:t>TENSIÓN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Para una subestación de 400/220/132/33 </a:t>
            </a:r>
            <a:r>
              <a:rPr lang="es-ES" sz="2800" dirty="0" err="1" smtClean="0"/>
              <a:t>kV</a:t>
            </a:r>
            <a:r>
              <a:rPr lang="es-ES" sz="2800" dirty="0" smtClean="0"/>
              <a:t>, las especificaciones </a:t>
            </a:r>
            <a:r>
              <a:rPr lang="es-ES" sz="2800" dirty="0"/>
              <a:t>son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Los </a:t>
            </a:r>
            <a:r>
              <a:rPr lang="es-ES" sz="2800" b="1" dirty="0"/>
              <a:t>valores nominales mínimos de A-hora </a:t>
            </a:r>
            <a:r>
              <a:rPr lang="es-ES" sz="2800" b="1" dirty="0" smtClean="0"/>
              <a:t>de la </a:t>
            </a:r>
            <a:r>
              <a:rPr lang="es-ES" sz="2800" b="1" dirty="0"/>
              <a:t>batería </a:t>
            </a:r>
            <a:r>
              <a:rPr lang="es-ES" sz="2800" b="1" dirty="0" smtClean="0"/>
              <a:t>para </a:t>
            </a:r>
            <a:r>
              <a:rPr lang="es-ES" sz="2800" b="1" dirty="0"/>
              <a:t>el patio de distribución de </a:t>
            </a:r>
            <a:r>
              <a:rPr lang="es-ES" sz="2800" b="1" dirty="0" smtClean="0"/>
              <a:t>400 </a:t>
            </a:r>
            <a:r>
              <a:rPr lang="es-ES" sz="2800" b="1" dirty="0" err="1" smtClean="0"/>
              <a:t>kV</a:t>
            </a:r>
            <a:r>
              <a:rPr lang="es-ES" sz="2800" b="1" dirty="0" smtClean="0"/>
              <a:t> de la </a:t>
            </a:r>
            <a:r>
              <a:rPr lang="es-ES" sz="2800" b="1" dirty="0"/>
              <a:t>subestación </a:t>
            </a:r>
            <a:r>
              <a:rPr lang="es-ES" sz="2800" b="1" dirty="0" smtClean="0"/>
              <a:t>de </a:t>
            </a:r>
            <a:r>
              <a:rPr lang="es-ES" sz="2800" b="1" dirty="0"/>
              <a:t>400/220/132/33 </a:t>
            </a:r>
            <a:r>
              <a:rPr lang="es-ES" sz="2800" b="1" dirty="0" err="1"/>
              <a:t>kV</a:t>
            </a:r>
            <a:r>
              <a:rPr lang="es-ES" sz="2800" b="1" dirty="0"/>
              <a:t> y todos los </a:t>
            </a:r>
            <a:r>
              <a:rPr lang="es-ES" sz="2800" b="1" dirty="0" smtClean="0"/>
              <a:t>equipos de 400 </a:t>
            </a:r>
            <a:r>
              <a:rPr lang="es-ES" sz="2800" b="1" dirty="0" err="1" smtClean="0"/>
              <a:t>kV</a:t>
            </a:r>
            <a:r>
              <a:rPr lang="es-ES" sz="2800" b="1" dirty="0" smtClean="0"/>
              <a:t> serán </a:t>
            </a:r>
            <a:r>
              <a:rPr lang="es-ES" sz="2800" b="1" dirty="0"/>
              <a:t>de 300 Ah.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La tensión nominal de una batería de 300 Ah debe </a:t>
            </a:r>
            <a:r>
              <a:rPr lang="es-ES" sz="2800" b="1" dirty="0"/>
              <a:t>ser </a:t>
            </a:r>
            <a:r>
              <a:rPr lang="es-ES" sz="2800" b="1" dirty="0" smtClean="0"/>
              <a:t>220610</a:t>
            </a:r>
            <a:r>
              <a:rPr lang="es-ES" sz="2800" b="1" dirty="0"/>
              <a:t>% V.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Para </a:t>
            </a:r>
            <a:r>
              <a:rPr lang="es-ES" sz="2800" b="1" dirty="0"/>
              <a:t>la parte del patio de distribución de 220, 132 y 33 </a:t>
            </a:r>
            <a:r>
              <a:rPr lang="es-ES" sz="2800" b="1" dirty="0" err="1"/>
              <a:t>kV</a:t>
            </a:r>
            <a:r>
              <a:rPr lang="es-ES" sz="2800" b="1" dirty="0"/>
              <a:t> </a:t>
            </a:r>
            <a:r>
              <a:rPr lang="es-ES" sz="2800" b="1" dirty="0" smtClean="0"/>
              <a:t>de </a:t>
            </a:r>
            <a:r>
              <a:rPr lang="es-ES" sz="2800" b="1" dirty="0"/>
              <a:t>la subestación y el equipo de 400/220/132/33 </a:t>
            </a:r>
            <a:r>
              <a:rPr lang="es-ES" sz="2800" b="1" dirty="0" err="1"/>
              <a:t>kV</a:t>
            </a:r>
            <a:r>
              <a:rPr lang="es-ES" sz="2800" b="1" dirty="0"/>
              <a:t>, la </a:t>
            </a:r>
            <a:r>
              <a:rPr lang="es-ES" sz="2800" b="1" dirty="0" smtClean="0"/>
              <a:t>capacidad </a:t>
            </a:r>
            <a:r>
              <a:rPr lang="es-ES" sz="2800" b="1" dirty="0"/>
              <a:t>nominal mínima </a:t>
            </a:r>
            <a:r>
              <a:rPr lang="es-ES" sz="2800" b="1" dirty="0" smtClean="0"/>
              <a:t>de A-hora de la batería </a:t>
            </a:r>
            <a:r>
              <a:rPr lang="es-ES" sz="2800" b="1" dirty="0"/>
              <a:t>será </a:t>
            </a:r>
            <a:r>
              <a:rPr lang="es-ES" sz="2800" b="1" dirty="0" smtClean="0"/>
              <a:t>de </a:t>
            </a:r>
            <a:r>
              <a:rPr lang="es-ES" sz="2800" b="1" dirty="0"/>
              <a:t>400 Ah.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La tensión nominal de una batería de 400 Ah debe </a:t>
            </a:r>
            <a:r>
              <a:rPr lang="es-ES" sz="2800" b="1" dirty="0"/>
              <a:t>ser </a:t>
            </a:r>
            <a:r>
              <a:rPr lang="es-ES" sz="2800" b="1" dirty="0" smtClean="0"/>
              <a:t>220±10</a:t>
            </a:r>
            <a:r>
              <a:rPr lang="es-ES" sz="2800" b="1" dirty="0"/>
              <a:t>% V.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El </a:t>
            </a:r>
            <a:r>
              <a:rPr lang="es-ES" sz="2800" b="1" dirty="0"/>
              <a:t>sistema de CC </a:t>
            </a:r>
            <a:r>
              <a:rPr lang="es-ES" sz="2800" b="1" dirty="0" smtClean="0"/>
              <a:t>constará de dos cargadores de batería de 220 </a:t>
            </a:r>
            <a:r>
              <a:rPr lang="es-ES" sz="2800" b="1" dirty="0"/>
              <a:t>V, 300 Ah para 400 </a:t>
            </a:r>
            <a:r>
              <a:rPr lang="es-ES" sz="2800" b="1" dirty="0" err="1"/>
              <a:t>kV</a:t>
            </a:r>
            <a:r>
              <a:rPr lang="es-ES" sz="2800" b="1" dirty="0"/>
              <a:t> y cargador </a:t>
            </a:r>
            <a:r>
              <a:rPr lang="es-ES" sz="2800" b="1" dirty="0" smtClean="0"/>
              <a:t>de batería </a:t>
            </a:r>
            <a:r>
              <a:rPr lang="es-ES" sz="2800" b="1" dirty="0"/>
              <a:t>de </a:t>
            </a:r>
            <a:r>
              <a:rPr lang="es-ES" sz="2800" b="1" dirty="0" smtClean="0"/>
              <a:t>220 </a:t>
            </a:r>
            <a:r>
              <a:rPr lang="es-ES" sz="2800" b="1" dirty="0"/>
              <a:t>V, 400 Ah para 220/132/33 </a:t>
            </a:r>
            <a:r>
              <a:rPr lang="es-ES" sz="2800" b="1" dirty="0" err="1"/>
              <a:t>kV</a:t>
            </a:r>
            <a:r>
              <a:rPr lang="es-ES" sz="2800" b="1" dirty="0"/>
              <a:t>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Para </a:t>
            </a:r>
            <a:r>
              <a:rPr lang="es-ES" sz="2800" b="1" dirty="0"/>
              <a:t>400 </a:t>
            </a:r>
            <a:r>
              <a:rPr lang="es-ES" sz="2800" b="1" dirty="0" err="1"/>
              <a:t>kV</a:t>
            </a:r>
            <a:r>
              <a:rPr lang="es-ES" sz="2800" b="1" dirty="0"/>
              <a:t>, habrá dos juegos de baterías con una </a:t>
            </a:r>
            <a:r>
              <a:rPr lang="es-ES" sz="2800" b="1" dirty="0" smtClean="0"/>
              <a:t>Selectividad </a:t>
            </a:r>
            <a:r>
              <a:rPr lang="es-ES" sz="2800" b="1" dirty="0"/>
              <a:t>de A-hora de 300 Ah y para todas las demás </a:t>
            </a:r>
            <a:r>
              <a:rPr lang="es-ES" sz="2800" b="1" dirty="0" smtClean="0"/>
              <a:t>clases </a:t>
            </a:r>
            <a:r>
              <a:rPr lang="es-ES" sz="2800" b="1" dirty="0"/>
              <a:t>de tensión, un juego de </a:t>
            </a:r>
            <a:r>
              <a:rPr lang="es-ES" sz="2800" b="1" dirty="0" smtClean="0"/>
              <a:t>baterías con una Selectividad </a:t>
            </a:r>
            <a:r>
              <a:rPr lang="es-ES" sz="2800" b="1" dirty="0"/>
              <a:t>de 400 Ah.</a:t>
            </a:r>
          </a:p>
          <a:p>
            <a:pPr algn="just"/>
            <a:r>
              <a:rPr lang="es-ES" sz="2800" dirty="0" smtClean="0"/>
              <a:t>Para una subestación de 220/132/33 </a:t>
            </a:r>
            <a:r>
              <a:rPr lang="es-ES" sz="2800" dirty="0" err="1" smtClean="0"/>
              <a:t>kV</a:t>
            </a:r>
            <a:r>
              <a:rPr lang="es-ES" sz="2800" dirty="0" smtClean="0"/>
              <a:t>, las especificaciones </a:t>
            </a:r>
            <a:r>
              <a:rPr lang="es-ES" sz="2800" dirty="0"/>
              <a:t>son: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Los </a:t>
            </a:r>
            <a:r>
              <a:rPr lang="es-ES" sz="2800" b="1" dirty="0"/>
              <a:t>valores nominales </a:t>
            </a:r>
            <a:r>
              <a:rPr lang="es-ES" sz="2800" b="1" dirty="0" smtClean="0"/>
              <a:t>mínimos de </a:t>
            </a:r>
            <a:r>
              <a:rPr lang="es-ES" sz="2800" b="1" dirty="0"/>
              <a:t>A-hora de la batería </a:t>
            </a:r>
            <a:r>
              <a:rPr lang="es-ES" sz="2800" b="1" dirty="0" smtClean="0"/>
              <a:t>será </a:t>
            </a:r>
            <a:r>
              <a:rPr lang="es-ES" sz="2800" b="1" dirty="0"/>
              <a:t>de 300 Ah.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La </a:t>
            </a:r>
            <a:r>
              <a:rPr lang="es-ES" sz="2800" b="1" dirty="0"/>
              <a:t>tensión nominal de una batería de 300 Ah debe ser </a:t>
            </a:r>
            <a:r>
              <a:rPr lang="es-ES" sz="2800" b="1" dirty="0" smtClean="0"/>
              <a:t>220±10</a:t>
            </a:r>
            <a:r>
              <a:rPr lang="es-ES" sz="2800" b="1" dirty="0"/>
              <a:t>% V.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Se </a:t>
            </a:r>
            <a:r>
              <a:rPr lang="es-ES" sz="2800" b="1" dirty="0"/>
              <a:t>necesitarán dos cargadores de batería de 300 Ah.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Para </a:t>
            </a:r>
            <a:r>
              <a:rPr lang="es-ES" sz="2800" b="1" dirty="0"/>
              <a:t>una subestación de 132/33 </a:t>
            </a:r>
            <a:r>
              <a:rPr lang="es-ES" sz="2800" b="1" dirty="0" err="1"/>
              <a:t>kV</a:t>
            </a:r>
            <a:r>
              <a:rPr lang="es-ES" sz="2800" b="1" dirty="0"/>
              <a:t>, las </a:t>
            </a:r>
            <a:r>
              <a:rPr lang="es-ES" sz="2800" b="1" dirty="0" smtClean="0"/>
              <a:t>especificaciones son</a:t>
            </a:r>
            <a:r>
              <a:rPr lang="es-ES" sz="2800" b="1" dirty="0"/>
              <a:t>: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 </a:t>
            </a:r>
            <a:r>
              <a:rPr lang="es-ES" sz="2800" b="1" dirty="0"/>
              <a:t>La Selectividad mínima de </a:t>
            </a:r>
            <a:r>
              <a:rPr lang="es-ES" sz="2800" b="1" dirty="0" smtClean="0"/>
              <a:t>A-hora de </a:t>
            </a:r>
            <a:r>
              <a:rPr lang="es-ES" sz="2800" b="1" dirty="0"/>
              <a:t>la batería </a:t>
            </a:r>
            <a:r>
              <a:rPr lang="es-ES" sz="2800" b="1" dirty="0" smtClean="0"/>
              <a:t>será de 200 </a:t>
            </a:r>
            <a:r>
              <a:rPr lang="es-ES" sz="2800" b="1" dirty="0"/>
              <a:t>Ah.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La </a:t>
            </a:r>
            <a:r>
              <a:rPr lang="es-ES" sz="2800" b="1" dirty="0"/>
              <a:t>tensión nominal de la batería de 200 Ah será 220610%V.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 </a:t>
            </a:r>
            <a:r>
              <a:rPr lang="es-ES" sz="2800" b="1" dirty="0"/>
              <a:t>Habrá un cargador de batería de 200 Ah.</a:t>
            </a:r>
          </a:p>
          <a:p>
            <a:pPr algn="just"/>
            <a:r>
              <a:rPr lang="es-ES" sz="2800" dirty="0"/>
              <a:t>La carga lenta y la tensión de carga rápida por celda de las </a:t>
            </a:r>
            <a:r>
              <a:rPr lang="es-ES" sz="2800" dirty="0" smtClean="0"/>
              <a:t>baterías </a:t>
            </a:r>
            <a:r>
              <a:rPr lang="es-ES" sz="2800" dirty="0"/>
              <a:t>anteriores serán 2.15-2.25±0,02 V y 1,85-2,75 </a:t>
            </a:r>
            <a:r>
              <a:rPr lang="es-ES" sz="2800"/>
              <a:t>V </a:t>
            </a:r>
            <a:r>
              <a:rPr lang="es-ES" sz="2800" smtClean="0"/>
              <a:t>respectivamente</a:t>
            </a:r>
            <a:r>
              <a:rPr lang="es-ES" sz="2800" dirty="0"/>
              <a:t>. El rango de </a:t>
            </a:r>
            <a:r>
              <a:rPr lang="es-ES" sz="2800" dirty="0" smtClean="0"/>
              <a:t>corriente de carga de las baterías </a:t>
            </a:r>
            <a:r>
              <a:rPr lang="es-ES" sz="2800" dirty="0"/>
              <a:t>será el siguiente: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Para </a:t>
            </a:r>
            <a:r>
              <a:rPr lang="es-ES" sz="2800" b="1" dirty="0"/>
              <a:t>batería de </a:t>
            </a:r>
            <a:r>
              <a:rPr lang="es-ES" sz="2800" b="1" dirty="0" smtClean="0"/>
              <a:t>300 Ah</a:t>
            </a:r>
            <a:r>
              <a:rPr lang="es-ES" sz="2800" b="1" dirty="0"/>
              <a:t>: </a:t>
            </a:r>
            <a:r>
              <a:rPr lang="es-ES" sz="2800" b="1" dirty="0" smtClean="0"/>
              <a:t>carga de refuerzo 42-21 A </a:t>
            </a:r>
            <a:r>
              <a:rPr lang="es-ES" sz="2800" b="1" dirty="0"/>
              <a:t>y </a:t>
            </a:r>
            <a:r>
              <a:rPr lang="es-ES" sz="2800" b="1" dirty="0" smtClean="0"/>
              <a:t>carga </a:t>
            </a:r>
            <a:r>
              <a:rPr lang="es-ES" sz="2800" b="1" dirty="0"/>
              <a:t>flotante 720-240 </a:t>
            </a:r>
            <a:r>
              <a:rPr lang="es-ES" sz="2800" b="1" dirty="0" err="1"/>
              <a:t>mA</a:t>
            </a:r>
            <a:endParaRPr lang="es-ES" sz="2800" b="1" dirty="0"/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Para </a:t>
            </a:r>
            <a:r>
              <a:rPr lang="es-ES" sz="2800" b="1" dirty="0"/>
              <a:t>batería de 400 Ah: carga reforzada 56-28 A y carga </a:t>
            </a:r>
            <a:r>
              <a:rPr lang="es-ES" sz="2800" b="1" dirty="0" smtClean="0"/>
              <a:t>flotante </a:t>
            </a:r>
            <a:r>
              <a:rPr lang="es-ES" sz="2800" b="1" dirty="0"/>
              <a:t>960-320 </a:t>
            </a:r>
            <a:r>
              <a:rPr lang="es-ES" sz="2800" b="1" dirty="0" err="1"/>
              <a:t>mA</a:t>
            </a:r>
            <a:endParaRPr lang="es-ES" sz="2800" b="1" dirty="0"/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Para </a:t>
            </a:r>
            <a:r>
              <a:rPr lang="es-ES" sz="2800" b="1" dirty="0"/>
              <a:t>batería de </a:t>
            </a:r>
            <a:r>
              <a:rPr lang="es-ES" sz="2800" b="1" dirty="0" smtClean="0"/>
              <a:t>200 Ah</a:t>
            </a:r>
            <a:r>
              <a:rPr lang="es-ES" sz="2800" b="1" dirty="0"/>
              <a:t>: </a:t>
            </a:r>
            <a:r>
              <a:rPr lang="es-ES" sz="2800" b="1" dirty="0" smtClean="0"/>
              <a:t>carga de refuerzo 28-14 A </a:t>
            </a:r>
            <a:r>
              <a:rPr lang="es-ES" sz="2800" b="1" dirty="0"/>
              <a:t>y </a:t>
            </a:r>
            <a:r>
              <a:rPr lang="es-ES" sz="2800" b="1" dirty="0" smtClean="0"/>
              <a:t>carga flotante 480-160 </a:t>
            </a:r>
            <a:r>
              <a:rPr lang="es-ES" sz="2800" b="1" dirty="0" err="1" smtClean="0"/>
              <a:t>mA</a:t>
            </a:r>
            <a:r>
              <a:rPr lang="es-ES" sz="2800" b="1" dirty="0" smtClean="0"/>
              <a:t> La carga de demanda mínima </a:t>
            </a:r>
            <a:r>
              <a:rPr lang="es-ES" sz="2800" b="1" dirty="0"/>
              <a:t>en los cargadores es: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Cargador </a:t>
            </a:r>
            <a:r>
              <a:rPr lang="es-ES" sz="2800" b="1" dirty="0"/>
              <a:t>para batería de 300 Ah: 24 A 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Cargador </a:t>
            </a:r>
            <a:r>
              <a:rPr lang="es-ES" sz="2800" b="1" dirty="0"/>
              <a:t>para batería de 400 Ah: 40 A 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Cargador </a:t>
            </a:r>
            <a:r>
              <a:rPr lang="es-ES" sz="2800" b="1" dirty="0"/>
              <a:t>para batería de 200 Ah: 16 A</a:t>
            </a:r>
          </a:p>
        </p:txBody>
      </p:sp>
    </p:spTree>
    <p:extLst>
      <p:ext uri="{BB962C8B-B14F-4D97-AF65-F5344CB8AC3E}">
        <p14:creationId xmlns:p14="http://schemas.microsoft.com/office/powerpoint/2010/main" val="22543957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</TotalTime>
  <Words>1895</Words>
  <Application>Microsoft Office PowerPoint</Application>
  <PresentationFormat>Personalizado</PresentationFormat>
  <Paragraphs>137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131</cp:revision>
  <dcterms:created xsi:type="dcterms:W3CDTF">2023-01-24T22:50:25Z</dcterms:created>
  <dcterms:modified xsi:type="dcterms:W3CDTF">2023-04-10T01:04:53Z</dcterms:modified>
</cp:coreProperties>
</file>